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6" r:id="rId19"/>
    <p:sldId id="289" r:id="rId20"/>
    <p:sldId id="288" r:id="rId21"/>
    <p:sldId id="287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6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A8A9"/>
    <a:srgbClr val="BA5C06"/>
    <a:srgbClr val="FBB38A"/>
    <a:srgbClr val="FF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D2B626A-8C85-4D0E-95BD-0F03E300C3C9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D3E1CDE-8D42-4580-81B8-B92398A148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1765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626A-8C85-4D0E-95BD-0F03E300C3C9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1CDE-8D42-4580-81B8-B92398A148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519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626A-8C85-4D0E-95BD-0F03E300C3C9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1CDE-8D42-4580-81B8-B92398A148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6802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626A-8C85-4D0E-95BD-0F03E300C3C9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1CDE-8D42-4580-81B8-B92398A1488B}" type="slidenum">
              <a:rPr lang="it-IT" smtClean="0"/>
              <a:t>‹N›</a:t>
            </a:fld>
            <a:endParaRPr lang="it-I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6181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626A-8C85-4D0E-95BD-0F03E300C3C9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1CDE-8D42-4580-81B8-B92398A148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9312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626A-8C85-4D0E-95BD-0F03E300C3C9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1CDE-8D42-4580-81B8-B92398A148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9033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626A-8C85-4D0E-95BD-0F03E300C3C9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1CDE-8D42-4580-81B8-B92398A148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214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626A-8C85-4D0E-95BD-0F03E300C3C9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1CDE-8D42-4580-81B8-B92398A148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3640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626A-8C85-4D0E-95BD-0F03E300C3C9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1CDE-8D42-4580-81B8-B92398A148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42500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11983" y="988107"/>
            <a:ext cx="5113020" cy="16757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0D3553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85492" y="4903723"/>
            <a:ext cx="7621015" cy="1489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739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626A-8C85-4D0E-95BD-0F03E300C3C9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1CDE-8D42-4580-81B8-B92398A148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4385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626A-8C85-4D0E-95BD-0F03E300C3C9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1CDE-8D42-4580-81B8-B92398A148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9050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626A-8C85-4D0E-95BD-0F03E300C3C9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1CDE-8D42-4580-81B8-B92398A148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3759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626A-8C85-4D0E-95BD-0F03E300C3C9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1CDE-8D42-4580-81B8-B92398A148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998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626A-8C85-4D0E-95BD-0F03E300C3C9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1CDE-8D42-4580-81B8-B92398A148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944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626A-8C85-4D0E-95BD-0F03E300C3C9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1CDE-8D42-4580-81B8-B92398A148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27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626A-8C85-4D0E-95BD-0F03E300C3C9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1CDE-8D42-4580-81B8-B92398A148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4830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626A-8C85-4D0E-95BD-0F03E300C3C9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1CDE-8D42-4580-81B8-B92398A148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3762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B626A-8C85-4D0E-95BD-0F03E300C3C9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E1CDE-8D42-4580-81B8-B92398A148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474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s'è l'energia: la definizione in fisica e le tipologie">
            <a:extLst>
              <a:ext uri="{FF2B5EF4-FFF2-40B4-BE49-F238E27FC236}">
                <a16:creationId xmlns:a16="http://schemas.microsoft.com/office/drawing/2014/main" id="{C10423C9-F08B-146F-4B8E-C97741AC3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11" b="-1"/>
          <a:stretch/>
        </p:blipFill>
        <p:spPr bwMode="auto">
          <a:xfrm>
            <a:off x="-7374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C79D570-5D80-253A-3FAB-DB0E90803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0291" y="-249621"/>
            <a:ext cx="3852041" cy="1834056"/>
          </a:xfrm>
        </p:spPr>
        <p:txBody>
          <a:bodyPr>
            <a:normAutofit/>
          </a:bodyPr>
          <a:lstStyle/>
          <a:p>
            <a:pPr algn="ctr"/>
            <a:r>
              <a:rPr lang="it-IT" sz="8000" b="1" i="1" dirty="0">
                <a:solidFill>
                  <a:srgbClr val="BA5C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dhabi" panose="01000000000000000000" pitchFamily="2" charset="-78"/>
                <a:cs typeface="Aldhabi" panose="01000000000000000000" pitchFamily="2" charset="-78"/>
              </a:rPr>
              <a:t>L’ENERGIA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AE3496C-F33F-7F3D-4C6A-D39E16157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7027" y="1687673"/>
            <a:ext cx="4918567" cy="1254630"/>
          </a:xfrm>
        </p:spPr>
        <p:txBody>
          <a:bodyPr>
            <a:noAutofit/>
          </a:bodyPr>
          <a:lstStyle/>
          <a:p>
            <a:pPr algn="ctr"/>
            <a:r>
              <a:rPr lang="it-IT" sz="3000" b="1" i="1" dirty="0">
                <a:solidFill>
                  <a:srgbClr val="BA5C06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Analisi di consumi e produzione globale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5A90166-58AE-E21A-2DF7-4EC288F5A957}"/>
              </a:ext>
            </a:extLst>
          </p:cNvPr>
          <p:cNvCxnSpPr/>
          <p:nvPr/>
        </p:nvCxnSpPr>
        <p:spPr>
          <a:xfrm>
            <a:off x="8989142" y="1584434"/>
            <a:ext cx="1555955" cy="0"/>
          </a:xfrm>
          <a:prstGeom prst="line">
            <a:avLst/>
          </a:prstGeom>
          <a:ln w="38100" cap="rnd" cmpd="thickThin">
            <a:solidFill>
              <a:srgbClr val="BA5C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61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621" y="321877"/>
            <a:ext cx="10622758" cy="887819"/>
          </a:xfrm>
        </p:spPr>
        <p:txBody>
          <a:bodyPr/>
          <a:lstStyle/>
          <a:p>
            <a:pPr algn="ctr"/>
            <a:r>
              <a:rPr lang="it-IT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Fonti a basse emissioni di carbonio</a:t>
            </a:r>
          </a:p>
        </p:txBody>
      </p:sp>
      <p:sp>
        <p:nvSpPr>
          <p:cNvPr id="7" name="Titolo 3">
            <a:extLst>
              <a:ext uri="{FF2B5EF4-FFF2-40B4-BE49-F238E27FC236}">
                <a16:creationId xmlns:a16="http://schemas.microsoft.com/office/drawing/2014/main" id="{737CBD68-1891-D8B3-77F6-2512EBF5372B}"/>
              </a:ext>
            </a:extLst>
          </p:cNvPr>
          <p:cNvSpPr txBox="1">
            <a:spLocks/>
          </p:cNvSpPr>
          <p:nvPr/>
        </p:nvSpPr>
        <p:spPr>
          <a:xfrm>
            <a:off x="1569242" y="1369704"/>
            <a:ext cx="905351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Consumo nei vari anni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8BCE07-4138-A443-EB82-6A0F725219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2514600"/>
            <a:ext cx="5943600" cy="357862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2329724-E8DF-B9F6-1DA0-7C4967B166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57" y="2514600"/>
            <a:ext cx="6005898" cy="357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46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621" y="321877"/>
            <a:ext cx="10622758" cy="887819"/>
          </a:xfrm>
        </p:spPr>
        <p:txBody>
          <a:bodyPr/>
          <a:lstStyle/>
          <a:p>
            <a:pPr algn="ctr"/>
            <a:r>
              <a:rPr lang="it-IT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Fonti a basse emissioni di carbonio</a:t>
            </a:r>
          </a:p>
        </p:txBody>
      </p:sp>
      <p:sp>
        <p:nvSpPr>
          <p:cNvPr id="7" name="Titolo 3">
            <a:extLst>
              <a:ext uri="{FF2B5EF4-FFF2-40B4-BE49-F238E27FC236}">
                <a16:creationId xmlns:a16="http://schemas.microsoft.com/office/drawing/2014/main" id="{737CBD68-1891-D8B3-77F6-2512EBF5372B}"/>
              </a:ext>
            </a:extLst>
          </p:cNvPr>
          <p:cNvSpPr txBox="1">
            <a:spLocks/>
          </p:cNvSpPr>
          <p:nvPr/>
        </p:nvSpPr>
        <p:spPr>
          <a:xfrm>
            <a:off x="1569242" y="1369704"/>
            <a:ext cx="905351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Composizione del mix-energetico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F22617E-F52B-F48F-7E09-EC145F1DBE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2515529"/>
            <a:ext cx="5942058" cy="357769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71780ED-06EB-C10E-E94F-175AB53061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57" y="2514599"/>
            <a:ext cx="6005899" cy="357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74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621" y="321877"/>
            <a:ext cx="10622758" cy="887819"/>
          </a:xfrm>
        </p:spPr>
        <p:txBody>
          <a:bodyPr/>
          <a:lstStyle/>
          <a:p>
            <a:pPr algn="ctr"/>
            <a:r>
              <a:rPr lang="it-IT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Fonti a basse emissioni di carbonio</a:t>
            </a:r>
          </a:p>
        </p:txBody>
      </p:sp>
      <p:sp>
        <p:nvSpPr>
          <p:cNvPr id="7" name="Titolo 3">
            <a:extLst>
              <a:ext uri="{FF2B5EF4-FFF2-40B4-BE49-F238E27FC236}">
                <a16:creationId xmlns:a16="http://schemas.microsoft.com/office/drawing/2014/main" id="{737CBD68-1891-D8B3-77F6-2512EBF5372B}"/>
              </a:ext>
            </a:extLst>
          </p:cNvPr>
          <p:cNvSpPr txBox="1">
            <a:spLocks/>
          </p:cNvSpPr>
          <p:nvPr/>
        </p:nvSpPr>
        <p:spPr>
          <a:xfrm>
            <a:off x="1569241" y="1209696"/>
            <a:ext cx="905351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Consumi nel 2019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C520A08-3A42-7DF5-CE0D-9F5EA55CEF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87" y="1862147"/>
            <a:ext cx="8135422" cy="47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01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6" name="Rectangle 85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0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1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424" y="474867"/>
            <a:ext cx="5081957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Fonti a </a:t>
            </a:r>
            <a:r>
              <a:rPr lang="en-US" sz="3300" u="sng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basse</a:t>
            </a:r>
            <a:r>
              <a:rPr lang="en-US" sz="3300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300" u="sng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emissioni</a:t>
            </a:r>
            <a:r>
              <a:rPr lang="en-US" sz="3300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 </a:t>
            </a:r>
            <a:r>
              <a:rPr lang="en-US" sz="3300" u="sng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carbonio</a:t>
            </a:r>
            <a:endParaRPr lang="en-US" sz="3300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FC9F5FEF-B012-B61C-25C4-E305D91A05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7"/>
          <a:stretch/>
        </p:blipFill>
        <p:spPr>
          <a:xfrm>
            <a:off x="-5597" y="1"/>
            <a:ext cx="6101597" cy="3427413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78121A40-96DD-E3C9-0577-5309F9D6197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7"/>
          <a:stretch/>
        </p:blipFill>
        <p:spPr>
          <a:xfrm>
            <a:off x="6121839" y="3417888"/>
            <a:ext cx="6101597" cy="3430587"/>
          </a:xfrm>
          <a:custGeom>
            <a:avLst/>
            <a:gdLst/>
            <a:ahLst/>
            <a:cxnLst/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7" name="Titolo 3">
            <a:extLst>
              <a:ext uri="{FF2B5EF4-FFF2-40B4-BE49-F238E27FC236}">
                <a16:creationId xmlns:a16="http://schemas.microsoft.com/office/drawing/2014/main" id="{737CBD68-1891-D8B3-77F6-2512EBF5372B}"/>
              </a:ext>
            </a:extLst>
          </p:cNvPr>
          <p:cNvSpPr txBox="1">
            <a:spLocks/>
          </p:cNvSpPr>
          <p:nvPr/>
        </p:nvSpPr>
        <p:spPr>
          <a:xfrm>
            <a:off x="188710" y="4548724"/>
            <a:ext cx="4741860" cy="1009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 defTabSz="914400">
              <a:lnSpc>
                <a:spcPct val="110000"/>
              </a:lnSpc>
              <a:spcAft>
                <a:spcPts val="600"/>
              </a:spcAft>
              <a:buSzPct val="125000"/>
            </a:pPr>
            <a:r>
              <a:rPr lang="en-US" sz="25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Consumi</a:t>
            </a:r>
            <a:r>
              <a:rPr lang="en-US" sz="25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nel</a:t>
            </a:r>
            <a:r>
              <a:rPr lang="en-US" sz="25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2019 per </a:t>
            </a:r>
            <a:r>
              <a:rPr lang="en-US" sz="25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fonte</a:t>
            </a:r>
            <a:r>
              <a:rPr lang="en-US" sz="25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 </a:t>
            </a:r>
            <a:r>
              <a:rPr lang="en-US" sz="25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energia</a:t>
            </a:r>
            <a:endParaRPr lang="en-US" sz="25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33950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96" y="255871"/>
            <a:ext cx="3983794" cy="904896"/>
          </a:xfrm>
        </p:spPr>
        <p:txBody>
          <a:bodyPr/>
          <a:lstStyle/>
          <a:p>
            <a:pPr algn="ctr"/>
            <a:r>
              <a:rPr lang="it-IT" u="sng" dirty="0">
                <a:solidFill>
                  <a:srgbClr val="40A8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Mix-Energetico</a:t>
            </a:r>
          </a:p>
        </p:txBody>
      </p:sp>
      <p:sp>
        <p:nvSpPr>
          <p:cNvPr id="7" name="Titolo 3">
            <a:extLst>
              <a:ext uri="{FF2B5EF4-FFF2-40B4-BE49-F238E27FC236}">
                <a16:creationId xmlns:a16="http://schemas.microsoft.com/office/drawing/2014/main" id="{737CBD68-1891-D8B3-77F6-2512EBF5372B}"/>
              </a:ext>
            </a:extLst>
          </p:cNvPr>
          <p:cNvSpPr txBox="1">
            <a:spLocks/>
          </p:cNvSpPr>
          <p:nvPr/>
        </p:nvSpPr>
        <p:spPr>
          <a:xfrm>
            <a:off x="1569236" y="1047464"/>
            <a:ext cx="905351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anno 2019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1A3CA03-E6E2-6D82-AB70-BB8052CC33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83" y="1751068"/>
            <a:ext cx="7821822" cy="48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4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248" y="304800"/>
            <a:ext cx="4865495" cy="904896"/>
          </a:xfrm>
        </p:spPr>
        <p:txBody>
          <a:bodyPr/>
          <a:lstStyle/>
          <a:p>
            <a:pPr algn="ctr"/>
            <a:r>
              <a:rPr lang="it-IT" u="sng" dirty="0">
                <a:solidFill>
                  <a:srgbClr val="40A8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Mix-Energetico</a:t>
            </a:r>
          </a:p>
        </p:txBody>
      </p:sp>
      <p:sp>
        <p:nvSpPr>
          <p:cNvPr id="7" name="Titolo 3">
            <a:extLst>
              <a:ext uri="{FF2B5EF4-FFF2-40B4-BE49-F238E27FC236}">
                <a16:creationId xmlns:a16="http://schemas.microsoft.com/office/drawing/2014/main" id="{737CBD68-1891-D8B3-77F6-2512EBF5372B}"/>
              </a:ext>
            </a:extLst>
          </p:cNvPr>
          <p:cNvSpPr txBox="1">
            <a:spLocks/>
          </p:cNvSpPr>
          <p:nvPr/>
        </p:nvSpPr>
        <p:spPr>
          <a:xfrm>
            <a:off x="1569238" y="1371600"/>
            <a:ext cx="905351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Confronto tra energia ed elettricità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1A3CA03-E6E2-6D82-AB70-BB8052CC33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2" y="2362199"/>
            <a:ext cx="5977299" cy="366970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AC8598D-6D33-D1E9-6AFF-C1441A6FB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631" y="2361458"/>
            <a:ext cx="5811265" cy="366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51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122" y="304800"/>
            <a:ext cx="8147743" cy="1066060"/>
          </a:xfrm>
        </p:spPr>
        <p:txBody>
          <a:bodyPr/>
          <a:lstStyle/>
          <a:p>
            <a:pPr algn="ctr"/>
            <a:r>
              <a:rPr lang="it-IT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Produzione di elettricità</a:t>
            </a:r>
          </a:p>
        </p:txBody>
      </p:sp>
      <p:sp>
        <p:nvSpPr>
          <p:cNvPr id="7" name="Titolo 3">
            <a:extLst>
              <a:ext uri="{FF2B5EF4-FFF2-40B4-BE49-F238E27FC236}">
                <a16:creationId xmlns:a16="http://schemas.microsoft.com/office/drawing/2014/main" id="{737CBD68-1891-D8B3-77F6-2512EBF5372B}"/>
              </a:ext>
            </a:extLst>
          </p:cNvPr>
          <p:cNvSpPr txBox="1">
            <a:spLocks/>
          </p:cNvSpPr>
          <p:nvPr/>
        </p:nvSpPr>
        <p:spPr>
          <a:xfrm>
            <a:off x="1569235" y="1124638"/>
            <a:ext cx="905351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riferita all’anno 2019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7CC36E1-7BBA-32BE-267A-09B6FCADBD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33" y="1691770"/>
            <a:ext cx="8016915" cy="486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03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39" y="304800"/>
            <a:ext cx="11943922" cy="914400"/>
          </a:xfrm>
        </p:spPr>
        <p:txBody>
          <a:bodyPr/>
          <a:lstStyle/>
          <a:p>
            <a:pPr algn="ctr"/>
            <a:r>
              <a:rPr lang="it-IT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Quanto hanno prodotto i continenti?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785B93E-D431-2D66-BEA5-4A5332C6F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73" y="1711643"/>
            <a:ext cx="7976253" cy="4841557"/>
          </a:xfrm>
          <a:prstGeom prst="rect">
            <a:avLst/>
          </a:prstGeom>
        </p:spPr>
      </p:pic>
      <p:sp>
        <p:nvSpPr>
          <p:cNvPr id="11" name="Titolo 3">
            <a:extLst>
              <a:ext uri="{FF2B5EF4-FFF2-40B4-BE49-F238E27FC236}">
                <a16:creationId xmlns:a16="http://schemas.microsoft.com/office/drawing/2014/main" id="{24981BED-8A15-B8B2-B46D-D358C567C6AA}"/>
              </a:ext>
            </a:extLst>
          </p:cNvPr>
          <p:cNvSpPr txBox="1">
            <a:spLocks/>
          </p:cNvSpPr>
          <p:nvPr/>
        </p:nvSpPr>
        <p:spPr>
          <a:xfrm>
            <a:off x="124039" y="1219200"/>
            <a:ext cx="1194392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Nel corso degli anni</a:t>
            </a:r>
          </a:p>
        </p:txBody>
      </p:sp>
    </p:spTree>
    <p:extLst>
      <p:ext uri="{BB962C8B-B14F-4D97-AF65-F5344CB8AC3E}">
        <p14:creationId xmlns:p14="http://schemas.microsoft.com/office/powerpoint/2010/main" val="1418492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39" y="304800"/>
            <a:ext cx="11943922" cy="914400"/>
          </a:xfrm>
        </p:spPr>
        <p:txBody>
          <a:bodyPr/>
          <a:lstStyle/>
          <a:p>
            <a:pPr algn="ctr"/>
            <a:r>
              <a:rPr lang="it-IT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Quanto hanno prodotto i continenti?</a:t>
            </a:r>
          </a:p>
        </p:txBody>
      </p:sp>
      <p:sp>
        <p:nvSpPr>
          <p:cNvPr id="11" name="Titolo 3">
            <a:extLst>
              <a:ext uri="{FF2B5EF4-FFF2-40B4-BE49-F238E27FC236}">
                <a16:creationId xmlns:a16="http://schemas.microsoft.com/office/drawing/2014/main" id="{24981BED-8A15-B8B2-B46D-D358C567C6AA}"/>
              </a:ext>
            </a:extLst>
          </p:cNvPr>
          <p:cNvSpPr txBox="1">
            <a:spLocks/>
          </p:cNvSpPr>
          <p:nvPr/>
        </p:nvSpPr>
        <p:spPr>
          <a:xfrm>
            <a:off x="124039" y="1145458"/>
            <a:ext cx="1194392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Nel 2019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32DBA70-F5F6-BA91-0D0D-EA96EEFFA2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49" y="1708684"/>
            <a:ext cx="8516502" cy="48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68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952" y="299023"/>
            <a:ext cx="11008078" cy="923330"/>
          </a:xfrm>
        </p:spPr>
        <p:txBody>
          <a:bodyPr/>
          <a:lstStyle/>
          <a:p>
            <a:pPr algn="ctr"/>
            <a:r>
              <a:rPr lang="it-IT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Produzione di elettricità pro capite</a:t>
            </a:r>
          </a:p>
        </p:txBody>
      </p:sp>
      <p:sp>
        <p:nvSpPr>
          <p:cNvPr id="7" name="Titolo 3">
            <a:extLst>
              <a:ext uri="{FF2B5EF4-FFF2-40B4-BE49-F238E27FC236}">
                <a16:creationId xmlns:a16="http://schemas.microsoft.com/office/drawing/2014/main" id="{737CBD68-1891-D8B3-77F6-2512EBF5372B}"/>
              </a:ext>
            </a:extLst>
          </p:cNvPr>
          <p:cNvSpPr txBox="1">
            <a:spLocks/>
          </p:cNvSpPr>
          <p:nvPr/>
        </p:nvSpPr>
        <p:spPr>
          <a:xfrm>
            <a:off x="1569235" y="1124638"/>
            <a:ext cx="905351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riferita all’anno 2019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2B305AA-BA99-6146-22F1-3B39ED0B1D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95" y="1617081"/>
            <a:ext cx="8149610" cy="494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36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8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7118" y="1410144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Quanto</a:t>
            </a:r>
            <a:r>
              <a:rPr lang="en-US" sz="37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7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consumiamo</a:t>
            </a:r>
            <a:r>
              <a:rPr lang="en-US" sz="37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 useBgFill="1">
        <p:nvSpPr>
          <p:cNvPr id="130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1EACF9-EE32-223B-859A-ACDEC8E9E6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1" y="1516063"/>
            <a:ext cx="6112382" cy="371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92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39" y="304800"/>
            <a:ext cx="11943922" cy="914400"/>
          </a:xfrm>
        </p:spPr>
        <p:txBody>
          <a:bodyPr/>
          <a:lstStyle/>
          <a:p>
            <a:pPr algn="ctr"/>
            <a:r>
              <a:rPr lang="it-IT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Quanto hanno prodotto i continenti?</a:t>
            </a:r>
          </a:p>
        </p:txBody>
      </p:sp>
      <p:sp>
        <p:nvSpPr>
          <p:cNvPr id="11" name="Titolo 3">
            <a:extLst>
              <a:ext uri="{FF2B5EF4-FFF2-40B4-BE49-F238E27FC236}">
                <a16:creationId xmlns:a16="http://schemas.microsoft.com/office/drawing/2014/main" id="{24981BED-8A15-B8B2-B46D-D358C567C6AA}"/>
              </a:ext>
            </a:extLst>
          </p:cNvPr>
          <p:cNvSpPr txBox="1">
            <a:spLocks/>
          </p:cNvSpPr>
          <p:nvPr/>
        </p:nvSpPr>
        <p:spPr>
          <a:xfrm>
            <a:off x="124039" y="1219200"/>
            <a:ext cx="1194392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Nel corso degli anni (produzione pro capite)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6CEE000-6DC3-C017-FED6-55D2D6E950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73" y="1711643"/>
            <a:ext cx="7976254" cy="48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29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39" y="304800"/>
            <a:ext cx="11943922" cy="914400"/>
          </a:xfrm>
        </p:spPr>
        <p:txBody>
          <a:bodyPr/>
          <a:lstStyle/>
          <a:p>
            <a:pPr algn="ctr"/>
            <a:r>
              <a:rPr lang="it-IT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Quanto hanno prodotto i continenti?</a:t>
            </a:r>
          </a:p>
        </p:txBody>
      </p:sp>
      <p:sp>
        <p:nvSpPr>
          <p:cNvPr id="11" name="Titolo 3">
            <a:extLst>
              <a:ext uri="{FF2B5EF4-FFF2-40B4-BE49-F238E27FC236}">
                <a16:creationId xmlns:a16="http://schemas.microsoft.com/office/drawing/2014/main" id="{24981BED-8A15-B8B2-B46D-D358C567C6AA}"/>
              </a:ext>
            </a:extLst>
          </p:cNvPr>
          <p:cNvSpPr txBox="1">
            <a:spLocks/>
          </p:cNvSpPr>
          <p:nvPr/>
        </p:nvSpPr>
        <p:spPr>
          <a:xfrm>
            <a:off x="124039" y="1101213"/>
            <a:ext cx="1194392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Nel 2019 (produzione pro capite)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6E4DC2E-2F43-AA77-A5E5-35828E3C38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95" y="1711643"/>
            <a:ext cx="8452610" cy="48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03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952" y="487793"/>
            <a:ext cx="11008078" cy="923330"/>
          </a:xfrm>
        </p:spPr>
        <p:txBody>
          <a:bodyPr>
            <a:normAutofit/>
          </a:bodyPr>
          <a:lstStyle/>
          <a:p>
            <a:pPr algn="ctr"/>
            <a:r>
              <a:rPr lang="it-IT" sz="40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Emissioni di CO2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6856949-806D-A7CB-710F-7C3DC38770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729" y="1620040"/>
            <a:ext cx="8302524" cy="494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4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39" y="304800"/>
            <a:ext cx="11943922" cy="914400"/>
          </a:xfrm>
        </p:spPr>
        <p:txBody>
          <a:bodyPr/>
          <a:lstStyle/>
          <a:p>
            <a:pPr algn="ctr"/>
            <a:r>
              <a:rPr lang="it-IT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Quanto CO</a:t>
            </a:r>
            <a:r>
              <a:rPr lang="it-IT" sz="3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it-IT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hanno emesso i continenti?</a:t>
            </a:r>
          </a:p>
        </p:txBody>
      </p:sp>
      <p:sp>
        <p:nvSpPr>
          <p:cNvPr id="11" name="Titolo 3">
            <a:extLst>
              <a:ext uri="{FF2B5EF4-FFF2-40B4-BE49-F238E27FC236}">
                <a16:creationId xmlns:a16="http://schemas.microsoft.com/office/drawing/2014/main" id="{24981BED-8A15-B8B2-B46D-D358C567C6AA}"/>
              </a:ext>
            </a:extLst>
          </p:cNvPr>
          <p:cNvSpPr txBox="1">
            <a:spLocks/>
          </p:cNvSpPr>
          <p:nvPr/>
        </p:nvSpPr>
        <p:spPr>
          <a:xfrm>
            <a:off x="124039" y="1219200"/>
            <a:ext cx="1194392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Nel corso degli anni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5DAD1B1-12B8-62B3-2855-71191F19D6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32" y="1711643"/>
            <a:ext cx="7887735" cy="48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19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39" y="304800"/>
            <a:ext cx="11943922" cy="914400"/>
          </a:xfrm>
        </p:spPr>
        <p:txBody>
          <a:bodyPr/>
          <a:lstStyle/>
          <a:p>
            <a:pPr algn="ctr"/>
            <a:r>
              <a:rPr lang="it-IT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Quanto CO</a:t>
            </a:r>
            <a:r>
              <a:rPr lang="it-IT" sz="3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it-IT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hanno emesso i continenti?</a:t>
            </a:r>
          </a:p>
        </p:txBody>
      </p:sp>
      <p:sp>
        <p:nvSpPr>
          <p:cNvPr id="11" name="Titolo 3">
            <a:extLst>
              <a:ext uri="{FF2B5EF4-FFF2-40B4-BE49-F238E27FC236}">
                <a16:creationId xmlns:a16="http://schemas.microsoft.com/office/drawing/2014/main" id="{24981BED-8A15-B8B2-B46D-D358C567C6AA}"/>
              </a:ext>
            </a:extLst>
          </p:cNvPr>
          <p:cNvSpPr txBox="1">
            <a:spLocks/>
          </p:cNvSpPr>
          <p:nvPr/>
        </p:nvSpPr>
        <p:spPr>
          <a:xfrm>
            <a:off x="124039" y="1160207"/>
            <a:ext cx="1194392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Nel 2019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BCFF02E-5C44-EDEE-94A8-14B2658AFB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57" y="1711643"/>
            <a:ext cx="8391086" cy="48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03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42" y="466763"/>
            <a:ext cx="10492911" cy="1258456"/>
          </a:xfrm>
        </p:spPr>
        <p:txBody>
          <a:bodyPr>
            <a:noAutofit/>
          </a:bodyPr>
          <a:lstStyle/>
          <a:p>
            <a:pPr algn="ctr"/>
            <a:r>
              <a:rPr lang="it-IT" sz="4000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Quante persone hanno accesso alla corrente elettrica al mondo e quante, Invece, no?</a:t>
            </a:r>
          </a:p>
        </p:txBody>
      </p:sp>
      <p:sp>
        <p:nvSpPr>
          <p:cNvPr id="11" name="Titolo 3">
            <a:extLst>
              <a:ext uri="{FF2B5EF4-FFF2-40B4-BE49-F238E27FC236}">
                <a16:creationId xmlns:a16="http://schemas.microsoft.com/office/drawing/2014/main" id="{24981BED-8A15-B8B2-B46D-D358C567C6AA}"/>
              </a:ext>
            </a:extLst>
          </p:cNvPr>
          <p:cNvSpPr txBox="1">
            <a:spLocks/>
          </p:cNvSpPr>
          <p:nvPr/>
        </p:nvSpPr>
        <p:spPr>
          <a:xfrm>
            <a:off x="4291118" y="1905000"/>
            <a:ext cx="3609761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Nel corso degli anni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71CAF33-76AF-185A-6B2B-298DF0AF47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79" y="2459237"/>
            <a:ext cx="5710120" cy="40231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786A974-CB62-9519-E73C-33AE491821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59237"/>
            <a:ext cx="5710120" cy="402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58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E99A004A-E705-4ADD-99EC-C47A5FE61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C296DD9-4920-4569-A4D3-BFB4C975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16290DB-0B0E-40CC-B718-62D60944A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60AFE2A3-7936-482E-B022-F90A13276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4EECE49-D85D-4373-B180-9F4F1635E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3D0A269C-DD6E-470E-9789-7A5C88C1B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9D9EF577-980B-4C3D-AA79-FB1A8FB37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F2A6B6D2-9443-4421-91CA-3EF1A6DD4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3D9A14BB-7BAE-487D-8843-05CB9B9DF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9C16B978-EFFC-4AEC-AE66-80FE210C3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1931730E-419A-48BE-97F4-27E6EE59D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CC364B3A-B9AB-4106-AD76-6E94319B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24328AB-A466-4E19-9885-4196A1EB0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00D28C03-0D41-4319-8BA1-C804D0806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5469D8E9-8C72-400D-B415-D628A6271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465C93D-2544-415D-9709-B07094E1F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E1FF1E02-7B4D-4B28-B3DF-F3A1B4654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335B903E-D719-406D-BDE9-BB8D50D0A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1">
              <a:extLst>
                <a:ext uri="{FF2B5EF4-FFF2-40B4-BE49-F238E27FC236}">
                  <a16:creationId xmlns:a16="http://schemas.microsoft.com/office/drawing/2014/main" id="{E1C1E720-A438-4A6D-91B3-9AA0D5CB3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3FF14E1F-9A5F-47ED-B5A5-D0E84A75A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58537895-7597-4E34-A82E-DB80E3522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40BC1D92-9853-4629-92CF-EB397B773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2F46138B-3BB1-433D-9FC5-FFB446DA1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705F8668-DED9-4E70-B012-F96EA8230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E0B76A71-CCB8-48C1-B58D-9F8BCC642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840BFA44-4BF2-4009-B96F-25A3174A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8E3B9AA2-5D9A-45DB-9EB2-16EF74057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24896DDB-3C81-493E-A789-BF769468E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4462B258-CAFC-4734-9312-6F569E53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E8B517B-551B-4525-A281-F5F8B85B2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33">
              <a:extLst>
                <a:ext uri="{FF2B5EF4-FFF2-40B4-BE49-F238E27FC236}">
                  <a16:creationId xmlns:a16="http://schemas.microsoft.com/office/drawing/2014/main" id="{AF26DF84-45AD-4F87-9DC7-12E4CEF8A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34">
              <a:extLst>
                <a:ext uri="{FF2B5EF4-FFF2-40B4-BE49-F238E27FC236}">
                  <a16:creationId xmlns:a16="http://schemas.microsoft.com/office/drawing/2014/main" id="{D5ED6F7A-06FF-4699-9524-4AD60D4A0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5">
              <a:extLst>
                <a:ext uri="{FF2B5EF4-FFF2-40B4-BE49-F238E27FC236}">
                  <a16:creationId xmlns:a16="http://schemas.microsoft.com/office/drawing/2014/main" id="{46C063AD-6A18-4523-A63F-E683F88AE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77414834-7414-4CCF-8C1E-3D9A10025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7">
              <a:extLst>
                <a:ext uri="{FF2B5EF4-FFF2-40B4-BE49-F238E27FC236}">
                  <a16:creationId xmlns:a16="http://schemas.microsoft.com/office/drawing/2014/main" id="{16AF7EB8-CB66-4BD3-8606-3B72A1C3F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8">
              <a:extLst>
                <a:ext uri="{FF2B5EF4-FFF2-40B4-BE49-F238E27FC236}">
                  <a16:creationId xmlns:a16="http://schemas.microsoft.com/office/drawing/2014/main" id="{0D458FB2-B97D-48B2-B54A-DFB471491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9">
              <a:extLst>
                <a:ext uri="{FF2B5EF4-FFF2-40B4-BE49-F238E27FC236}">
                  <a16:creationId xmlns:a16="http://schemas.microsoft.com/office/drawing/2014/main" id="{81012E75-1279-46A3-BFEF-45390429D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0">
              <a:extLst>
                <a:ext uri="{FF2B5EF4-FFF2-40B4-BE49-F238E27FC236}">
                  <a16:creationId xmlns:a16="http://schemas.microsoft.com/office/drawing/2014/main" id="{2AE95D31-F453-4CA1-B61E-470B516A7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1">
              <a:extLst>
                <a:ext uri="{FF2B5EF4-FFF2-40B4-BE49-F238E27FC236}">
                  <a16:creationId xmlns:a16="http://schemas.microsoft.com/office/drawing/2014/main" id="{8CCD1BC5-D101-4C01-81C1-7FF8742A9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2">
              <a:extLst>
                <a:ext uri="{FF2B5EF4-FFF2-40B4-BE49-F238E27FC236}">
                  <a16:creationId xmlns:a16="http://schemas.microsoft.com/office/drawing/2014/main" id="{A17E8AE7-5402-4272-B835-4D7737FB9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3">
              <a:extLst>
                <a:ext uri="{FF2B5EF4-FFF2-40B4-BE49-F238E27FC236}">
                  <a16:creationId xmlns:a16="http://schemas.microsoft.com/office/drawing/2014/main" id="{A70BA0F0-662B-400D-96F0-856775AD8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4">
              <a:extLst>
                <a:ext uri="{FF2B5EF4-FFF2-40B4-BE49-F238E27FC236}">
                  <a16:creationId xmlns:a16="http://schemas.microsoft.com/office/drawing/2014/main" id="{6237128A-850A-48F0-B2BD-75F22AB96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Rectangle 45">
              <a:extLst>
                <a:ext uri="{FF2B5EF4-FFF2-40B4-BE49-F238E27FC236}">
                  <a16:creationId xmlns:a16="http://schemas.microsoft.com/office/drawing/2014/main" id="{2B197E08-8492-4A4E-B361-F87B18AA8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4" name="Freeform 46">
              <a:extLst>
                <a:ext uri="{FF2B5EF4-FFF2-40B4-BE49-F238E27FC236}">
                  <a16:creationId xmlns:a16="http://schemas.microsoft.com/office/drawing/2014/main" id="{4B13D97A-EA45-4023-B87C-42D1A2C2F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47">
              <a:extLst>
                <a:ext uri="{FF2B5EF4-FFF2-40B4-BE49-F238E27FC236}">
                  <a16:creationId xmlns:a16="http://schemas.microsoft.com/office/drawing/2014/main" id="{2F7138EF-D76C-4BF2-8432-A1EABFC15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48">
              <a:extLst>
                <a:ext uri="{FF2B5EF4-FFF2-40B4-BE49-F238E27FC236}">
                  <a16:creationId xmlns:a16="http://schemas.microsoft.com/office/drawing/2014/main" id="{F43FE86F-2580-40CA-9851-CE60402D0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49">
              <a:extLst>
                <a:ext uri="{FF2B5EF4-FFF2-40B4-BE49-F238E27FC236}">
                  <a16:creationId xmlns:a16="http://schemas.microsoft.com/office/drawing/2014/main" id="{76E94030-098A-4B0D-B7BD-D1F73DC9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0">
              <a:extLst>
                <a:ext uri="{FF2B5EF4-FFF2-40B4-BE49-F238E27FC236}">
                  <a16:creationId xmlns:a16="http://schemas.microsoft.com/office/drawing/2014/main" id="{DFCB050E-19EC-4CFF-83D8-FDA88BE8C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1">
              <a:extLst>
                <a:ext uri="{FF2B5EF4-FFF2-40B4-BE49-F238E27FC236}">
                  <a16:creationId xmlns:a16="http://schemas.microsoft.com/office/drawing/2014/main" id="{0892EE70-B2D4-487F-945A-B01FFFCAA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2">
              <a:extLst>
                <a:ext uri="{FF2B5EF4-FFF2-40B4-BE49-F238E27FC236}">
                  <a16:creationId xmlns:a16="http://schemas.microsoft.com/office/drawing/2014/main" id="{964C8FC1-25EC-4D77-816B-89FFB96AF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3">
              <a:extLst>
                <a:ext uri="{FF2B5EF4-FFF2-40B4-BE49-F238E27FC236}">
                  <a16:creationId xmlns:a16="http://schemas.microsoft.com/office/drawing/2014/main" id="{A2B48E43-E761-478E-9E44-78D0B5EBD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4">
              <a:extLst>
                <a:ext uri="{FF2B5EF4-FFF2-40B4-BE49-F238E27FC236}">
                  <a16:creationId xmlns:a16="http://schemas.microsoft.com/office/drawing/2014/main" id="{E8F56C10-368E-446A-9DB9-32DAD9A75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5">
              <a:extLst>
                <a:ext uri="{FF2B5EF4-FFF2-40B4-BE49-F238E27FC236}">
                  <a16:creationId xmlns:a16="http://schemas.microsoft.com/office/drawing/2014/main" id="{0F48D8AD-0D3C-4717-A781-3E158CBF1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6">
              <a:extLst>
                <a:ext uri="{FF2B5EF4-FFF2-40B4-BE49-F238E27FC236}">
                  <a16:creationId xmlns:a16="http://schemas.microsoft.com/office/drawing/2014/main" id="{E8F033A8-FACE-4212-853A-D7325618F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57">
              <a:extLst>
                <a:ext uri="{FF2B5EF4-FFF2-40B4-BE49-F238E27FC236}">
                  <a16:creationId xmlns:a16="http://schemas.microsoft.com/office/drawing/2014/main" id="{C7DDDBB4-AE52-4223-BE94-FA238EAAF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58">
              <a:extLst>
                <a:ext uri="{FF2B5EF4-FFF2-40B4-BE49-F238E27FC236}">
                  <a16:creationId xmlns:a16="http://schemas.microsoft.com/office/drawing/2014/main" id="{C00175D9-DBCB-40AD-B791-5D9DD885E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087" y="488156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Stessa</a:t>
            </a:r>
            <a:r>
              <a:rPr lang="en-US" sz="37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7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informazione</a:t>
            </a:r>
            <a:r>
              <a:rPr lang="en-US" sz="37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7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</a:t>
            </a:r>
            <a:r>
              <a:rPr lang="en-US" sz="37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7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</a:t>
            </a:r>
            <a:r>
              <a:rPr lang="en-US" sz="37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per </a:t>
            </a:r>
            <a:r>
              <a:rPr lang="en-US" sz="37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rappresentarla</a:t>
            </a:r>
            <a:endParaRPr lang="en-US" sz="37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" name="Round Single Corner Rectangle 4">
            <a:extLst>
              <a:ext uri="{FF2B5EF4-FFF2-40B4-BE49-F238E27FC236}">
                <a16:creationId xmlns:a16="http://schemas.microsoft.com/office/drawing/2014/main" id="{BDFCF0B1-206F-4CCE-9B96-92B54876D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541" y="636678"/>
            <a:ext cx="2596896" cy="3601835"/>
          </a:xfrm>
          <a:prstGeom prst="round1Rect">
            <a:avLst>
              <a:gd name="adj" fmla="val 9975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76AE9BE-C75E-3EAB-7B36-A973203E07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4" b="-1"/>
          <a:stretch/>
        </p:blipFill>
        <p:spPr>
          <a:xfrm>
            <a:off x="695326" y="1616076"/>
            <a:ext cx="2501526" cy="1728188"/>
          </a:xfrm>
          <a:prstGeom prst="rect">
            <a:avLst/>
          </a:prstGeom>
        </p:spPr>
      </p:pic>
      <p:sp>
        <p:nvSpPr>
          <p:cNvPr id="80" name="Round Diagonal Corner Rectangle 33">
            <a:extLst>
              <a:ext uri="{FF2B5EF4-FFF2-40B4-BE49-F238E27FC236}">
                <a16:creationId xmlns:a16="http://schemas.microsoft.com/office/drawing/2014/main" id="{A6C1EA96-D11A-49AF-9AF2-14216C46B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6954" y="636678"/>
            <a:ext cx="2599900" cy="3598548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C0CC344-0737-13CA-82F5-F939ED545D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925" y="1716479"/>
            <a:ext cx="2420496" cy="1627784"/>
          </a:xfrm>
          <a:prstGeom prst="rect">
            <a:avLst/>
          </a:prstGeom>
        </p:spPr>
      </p:pic>
      <p:sp>
        <p:nvSpPr>
          <p:cNvPr id="82" name="Round Diagonal Corner Rectangle 18">
            <a:extLst>
              <a:ext uri="{FF2B5EF4-FFF2-40B4-BE49-F238E27FC236}">
                <a16:creationId xmlns:a16="http://schemas.microsoft.com/office/drawing/2014/main" id="{D57992ED-F399-4EA6-935C-BC45710B5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2371" y="636678"/>
            <a:ext cx="2599900" cy="3598548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02DAE506-A82E-72BE-EFF0-7D9405F2FE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026" y="1724502"/>
            <a:ext cx="2435731" cy="1619761"/>
          </a:xfrm>
          <a:prstGeom prst="rect">
            <a:avLst/>
          </a:prstGeom>
        </p:spPr>
      </p:pic>
      <p:sp>
        <p:nvSpPr>
          <p:cNvPr id="84" name="Round Single Corner Rectangle 22">
            <a:extLst>
              <a:ext uri="{FF2B5EF4-FFF2-40B4-BE49-F238E27FC236}">
                <a16:creationId xmlns:a16="http://schemas.microsoft.com/office/drawing/2014/main" id="{69739FBB-338E-45AE-AD93-8B35CE28B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957788" y="636678"/>
            <a:ext cx="2596896" cy="3601835"/>
          </a:xfrm>
          <a:prstGeom prst="round1Rect">
            <a:avLst>
              <a:gd name="adj" fmla="val 9975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33BC50B-C291-F75F-FC61-A90A50898DC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74" b="-1"/>
          <a:stretch/>
        </p:blipFill>
        <p:spPr>
          <a:xfrm>
            <a:off x="8973581" y="1658938"/>
            <a:ext cx="2497488" cy="168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06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8" y="304800"/>
            <a:ext cx="11943922" cy="923330"/>
          </a:xfrm>
        </p:spPr>
        <p:txBody>
          <a:bodyPr/>
          <a:lstStyle/>
          <a:p>
            <a:pPr algn="ctr"/>
            <a:r>
              <a:rPr lang="it-IT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Accesso alla corrente elettrica</a:t>
            </a:r>
          </a:p>
        </p:txBody>
      </p:sp>
      <p:sp>
        <p:nvSpPr>
          <p:cNvPr id="11" name="Titolo 3">
            <a:extLst>
              <a:ext uri="{FF2B5EF4-FFF2-40B4-BE49-F238E27FC236}">
                <a16:creationId xmlns:a16="http://schemas.microsoft.com/office/drawing/2014/main" id="{24981BED-8A15-B8B2-B46D-D358C567C6AA}"/>
              </a:ext>
            </a:extLst>
          </p:cNvPr>
          <p:cNvSpPr txBox="1">
            <a:spLocks/>
          </p:cNvSpPr>
          <p:nvPr/>
        </p:nvSpPr>
        <p:spPr>
          <a:xfrm>
            <a:off x="124039" y="1143000"/>
            <a:ext cx="1194392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Nel 2019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F37EA71-57D1-8F9D-DBB2-77157C1DE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57" y="1727209"/>
            <a:ext cx="8391086" cy="482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30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39" y="-107631"/>
            <a:ext cx="11943922" cy="1846659"/>
          </a:xfrm>
        </p:spPr>
        <p:txBody>
          <a:bodyPr>
            <a:normAutofit/>
          </a:bodyPr>
          <a:lstStyle/>
          <a:p>
            <a:pPr algn="ctr"/>
            <a:r>
              <a:rPr lang="it-IT" sz="35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Come si è evoluto l’accesso alla </a:t>
            </a:r>
            <a:br>
              <a:rPr lang="it-IT" sz="35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35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corrente elettrica nel corso degli anni?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C732A73-FAF7-3B11-B60E-40E32256D0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485" y="1728684"/>
            <a:ext cx="7397030" cy="49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10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87851" y="491998"/>
            <a:ext cx="41617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dirty="0">
                <a:solidFill>
                  <a:srgbClr val="0D3553"/>
                </a:solidFill>
                <a:latin typeface="Tw Cen MT"/>
                <a:cs typeface="Tw Cen MT"/>
              </a:rPr>
              <a:t>Diapositive</a:t>
            </a:r>
            <a:r>
              <a:rPr sz="3700" spc="-75" dirty="0">
                <a:solidFill>
                  <a:srgbClr val="0D3553"/>
                </a:solidFill>
                <a:latin typeface="Times New Roman"/>
                <a:cs typeface="Times New Roman"/>
              </a:rPr>
              <a:t> </a:t>
            </a:r>
            <a:r>
              <a:rPr sz="3700" dirty="0">
                <a:solidFill>
                  <a:srgbClr val="0D3553"/>
                </a:solidFill>
                <a:latin typeface="Tw Cen MT"/>
                <a:cs typeface="Tw Cen MT"/>
              </a:rPr>
              <a:t>create</a:t>
            </a:r>
            <a:r>
              <a:rPr sz="3700" spc="-50" dirty="0">
                <a:solidFill>
                  <a:srgbClr val="0D3553"/>
                </a:solidFill>
                <a:latin typeface="Times New Roman"/>
                <a:cs typeface="Times New Roman"/>
              </a:rPr>
              <a:t> </a:t>
            </a:r>
            <a:r>
              <a:rPr sz="3700" spc="-25" dirty="0">
                <a:solidFill>
                  <a:srgbClr val="0D3553"/>
                </a:solidFill>
                <a:latin typeface="Tw Cen MT"/>
                <a:cs typeface="Tw Cen MT"/>
              </a:rPr>
              <a:t>da:</a:t>
            </a:r>
            <a:endParaRPr sz="3700" dirty="0">
              <a:latin typeface="Tw Cen MT"/>
              <a:cs typeface="Tw Cen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734944" y="1081278"/>
            <a:ext cx="6467603" cy="1339469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R="220345" algn="ctr">
              <a:lnSpc>
                <a:spcPct val="100000"/>
              </a:lnSpc>
              <a:spcBef>
                <a:spcPts val="1085"/>
              </a:spcBef>
            </a:pPr>
            <a:r>
              <a:rPr lang="it-IT" sz="3700" dirty="0">
                <a:solidFill>
                  <a:srgbClr val="092238"/>
                </a:solidFill>
              </a:rPr>
              <a:t>Pierluigi Arena 941874</a:t>
            </a:r>
            <a:br>
              <a:rPr lang="it-IT" sz="3700" dirty="0">
                <a:solidFill>
                  <a:srgbClr val="092238"/>
                </a:solidFill>
              </a:rPr>
            </a:br>
            <a:r>
              <a:rPr lang="it-IT" sz="3700" dirty="0">
                <a:solidFill>
                  <a:srgbClr val="092238"/>
                </a:solidFill>
              </a:rPr>
              <a:t>Università degli studi di Milano</a:t>
            </a:r>
            <a:endParaRPr sz="37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0133" y="2895600"/>
            <a:ext cx="3697223" cy="19080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66950" y="4967542"/>
            <a:ext cx="7658100" cy="1398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0" i="1" spc="-300" dirty="0">
                <a:solidFill>
                  <a:srgbClr val="AF3C41"/>
                </a:solidFill>
                <a:latin typeface="Javanese Text" panose="02000000000000000000" pitchFamily="2" charset="0"/>
                <a:cs typeface="Tw Cen MT"/>
              </a:rPr>
              <a:t>per l’attenzione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51" y="658018"/>
            <a:ext cx="3175152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Vediamo</a:t>
            </a:r>
            <a:r>
              <a:rPr lang="en-US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poco </a:t>
            </a:r>
            <a:r>
              <a:rPr lang="en-US" sz="32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</a:t>
            </a:r>
            <a:r>
              <a:rPr lang="en-US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dati</a:t>
            </a:r>
            <a:r>
              <a:rPr lang="en-US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  <p:sp>
        <p:nvSpPr>
          <p:cNvPr id="5" name="Titolo 3">
            <a:extLst>
              <a:ext uri="{FF2B5EF4-FFF2-40B4-BE49-F238E27FC236}">
                <a16:creationId xmlns:a16="http://schemas.microsoft.com/office/drawing/2014/main" id="{259F7681-083D-D6E4-2270-8BCE37578566}"/>
              </a:ext>
            </a:extLst>
          </p:cNvPr>
          <p:cNvSpPr txBox="1">
            <a:spLocks/>
          </p:cNvSpPr>
          <p:nvPr/>
        </p:nvSpPr>
        <p:spPr>
          <a:xfrm>
            <a:off x="285750" y="3289890"/>
            <a:ext cx="3578476" cy="965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 </a:t>
            </a:r>
            <a:r>
              <a:rPr lang="en-US" sz="20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quanto</a:t>
            </a: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varia il </a:t>
            </a:r>
            <a:r>
              <a:rPr lang="en-US" sz="20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consumo</a:t>
            </a: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di </a:t>
            </a:r>
            <a:r>
              <a:rPr lang="en-US" sz="20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energia</a:t>
            </a: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nei</a:t>
            </a: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</a:t>
            </a: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anni?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F8A03160-9854-1563-488A-01EA7C8E52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78" y="1296537"/>
            <a:ext cx="6844045" cy="426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84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0880" y="228600"/>
            <a:ext cx="5668041" cy="923330"/>
          </a:xfrm>
        </p:spPr>
        <p:txBody>
          <a:bodyPr/>
          <a:lstStyle/>
          <a:p>
            <a:r>
              <a:rPr lang="it-IT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Vediamo poco dai dati…</a:t>
            </a:r>
            <a:endParaRPr lang="it-IT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itolo 3">
            <a:extLst>
              <a:ext uri="{FF2B5EF4-FFF2-40B4-BE49-F238E27FC236}">
                <a16:creationId xmlns:a16="http://schemas.microsoft.com/office/drawing/2014/main" id="{259F7681-083D-D6E4-2270-8BCE37578566}"/>
              </a:ext>
            </a:extLst>
          </p:cNvPr>
          <p:cNvSpPr txBox="1">
            <a:spLocks/>
          </p:cNvSpPr>
          <p:nvPr/>
        </p:nvSpPr>
        <p:spPr>
          <a:xfrm>
            <a:off x="2286001" y="1226520"/>
            <a:ext cx="743309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r>
              <a:rPr lang="it-IT" sz="3200">
                <a:solidFill>
                  <a:schemeClr val="tx1"/>
                </a:solidFill>
              </a:rPr>
              <a:t>Quanto varia in Italia il consumo di energia?</a:t>
            </a:r>
            <a:endParaRPr lang="it-IT" sz="3200" dirty="0">
              <a:solidFill>
                <a:schemeClr val="tx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C26261F-A30D-D35E-1819-E646C529A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5999"/>
            <a:ext cx="5603901" cy="34532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C4A9E7E-2C2C-2E8C-DBA8-B6B5387E00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01" y="2285998"/>
            <a:ext cx="5679391" cy="34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2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275" y="4793690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Quanto</a:t>
            </a:r>
            <a:r>
              <a:rPr lang="en-US" sz="37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7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abbiamo</a:t>
            </a:r>
            <a:r>
              <a:rPr lang="en-US" sz="37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7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consumato</a:t>
            </a:r>
            <a:r>
              <a:rPr lang="en-US" sz="37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7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nel</a:t>
            </a:r>
            <a:r>
              <a:rPr lang="en-US" sz="37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2019?</a:t>
            </a:r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7C752539-319A-41C0-ABDD-5FBB1E2BC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A8E8C1E-AB62-1438-4B0D-AD723C1A27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b="13013"/>
          <a:stretch/>
        </p:blipFill>
        <p:spPr>
          <a:xfrm>
            <a:off x="987014" y="951493"/>
            <a:ext cx="5044782" cy="297549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EA0F405-F8AA-CD59-5899-24923137A7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1"/>
          <a:stretch/>
        </p:blipFill>
        <p:spPr>
          <a:xfrm>
            <a:off x="6195522" y="951493"/>
            <a:ext cx="5044782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7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75" y="152400"/>
            <a:ext cx="8477250" cy="2438400"/>
          </a:xfrm>
        </p:spPr>
        <p:txBody>
          <a:bodyPr/>
          <a:lstStyle/>
          <a:p>
            <a:pPr algn="ctr"/>
            <a:r>
              <a:rPr lang="it-IT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 quale paese consuma di più a persona?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DF9F2C4-30F5-9815-EDAA-0392DAAE88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3" y="2438400"/>
            <a:ext cx="6283017" cy="3810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E459969-61EF-EBF7-622E-150F9C84D3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438400"/>
            <a:ext cx="559224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47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" name="Rectangle 16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628" y="267551"/>
            <a:ext cx="5312303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 dove </a:t>
            </a:r>
            <a:r>
              <a:rPr lang="en-US" sz="40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proviene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l’energia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prodotta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pic>
        <p:nvPicPr>
          <p:cNvPr id="12" name="Picture 11" descr="Fumo dalla fabbrica">
            <a:extLst>
              <a:ext uri="{FF2B5EF4-FFF2-40B4-BE49-F238E27FC236}">
                <a16:creationId xmlns:a16="http://schemas.microsoft.com/office/drawing/2014/main" id="{50E6AFF8-B7D1-1353-4347-D22FA2B9A3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71" b="2876"/>
          <a:stretch/>
        </p:blipFill>
        <p:spPr>
          <a:xfrm>
            <a:off x="-5599" y="15260"/>
            <a:ext cx="6101597" cy="3427413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sp>
        <p:nvSpPr>
          <p:cNvPr id="9" name="Titolo 3">
            <a:extLst>
              <a:ext uri="{FF2B5EF4-FFF2-40B4-BE49-F238E27FC236}">
                <a16:creationId xmlns:a16="http://schemas.microsoft.com/office/drawing/2014/main" id="{C973374F-A585-1D76-7A0C-A4869C7FA8A3}"/>
              </a:ext>
            </a:extLst>
          </p:cNvPr>
          <p:cNvSpPr txBox="1">
            <a:spLocks/>
          </p:cNvSpPr>
          <p:nvPr/>
        </p:nvSpPr>
        <p:spPr>
          <a:xfrm>
            <a:off x="6672833" y="2025650"/>
            <a:ext cx="4979985" cy="2806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marL="1085850" indent="-4572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Combustibili</a:t>
            </a:r>
            <a:r>
              <a:rPr lang="en-US" sz="35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5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Fossili</a:t>
            </a:r>
            <a:endParaRPr lang="en-US" sz="35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085850" indent="-4572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Fonti di </a:t>
            </a:r>
            <a:r>
              <a:rPr lang="en-US" sz="35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energia</a:t>
            </a:r>
            <a:r>
              <a:rPr lang="en-US" sz="35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35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basse</a:t>
            </a:r>
            <a:r>
              <a:rPr lang="en-US" sz="35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5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emissioni</a:t>
            </a:r>
            <a:r>
              <a:rPr lang="en-US" sz="35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 </a:t>
            </a:r>
            <a:r>
              <a:rPr lang="en-US" sz="35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carbonio</a:t>
            </a:r>
            <a:endParaRPr lang="en-US" sz="35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10" name="Titolo 3">
            <a:extLst>
              <a:ext uri="{FF2B5EF4-FFF2-40B4-BE49-F238E27FC236}">
                <a16:creationId xmlns:a16="http://schemas.microsoft.com/office/drawing/2014/main" id="{328F66C2-FFE2-462A-87A3-30A546EB2F5A}"/>
              </a:ext>
            </a:extLst>
          </p:cNvPr>
          <p:cNvSpPr txBox="1">
            <a:spLocks/>
          </p:cNvSpPr>
          <p:nvPr/>
        </p:nvSpPr>
        <p:spPr>
          <a:xfrm>
            <a:off x="454830" y="4787902"/>
            <a:ext cx="434340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marL="1143000" indent="-1143000" algn="l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it-IT" sz="3500" dirty="0">
                <a:solidFill>
                  <a:schemeClr val="tx1"/>
                </a:solidFill>
              </a:rPr>
              <a:t>Nucleare</a:t>
            </a:r>
          </a:p>
          <a:p>
            <a:pPr marL="1143000" indent="-1143000" algn="l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it-IT" sz="3500" dirty="0">
                <a:solidFill>
                  <a:schemeClr val="tx1"/>
                </a:solidFill>
              </a:rPr>
              <a:t>Rinnovabili</a:t>
            </a:r>
          </a:p>
        </p:txBody>
      </p:sp>
    </p:spTree>
    <p:extLst>
      <p:ext uri="{BB962C8B-B14F-4D97-AF65-F5344CB8AC3E}">
        <p14:creationId xmlns:p14="http://schemas.microsoft.com/office/powerpoint/2010/main" val="2672831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242" y="152400"/>
            <a:ext cx="9053513" cy="923330"/>
          </a:xfrm>
        </p:spPr>
        <p:txBody>
          <a:bodyPr/>
          <a:lstStyle/>
          <a:p>
            <a:pPr algn="ctr"/>
            <a:r>
              <a:rPr lang="it-IT" u="sng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Combustibili fossili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0EC537E-9F2E-ADEA-7486-40A083D842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26" y="1752600"/>
            <a:ext cx="7933944" cy="4727448"/>
          </a:xfrm>
          <a:prstGeom prst="rect">
            <a:avLst/>
          </a:prstGeom>
        </p:spPr>
      </p:pic>
      <p:sp>
        <p:nvSpPr>
          <p:cNvPr id="7" name="Titolo 3">
            <a:extLst>
              <a:ext uri="{FF2B5EF4-FFF2-40B4-BE49-F238E27FC236}">
                <a16:creationId xmlns:a16="http://schemas.microsoft.com/office/drawing/2014/main" id="{737CBD68-1891-D8B3-77F6-2512EBF5372B}"/>
              </a:ext>
            </a:extLst>
          </p:cNvPr>
          <p:cNvSpPr txBox="1">
            <a:spLocks/>
          </p:cNvSpPr>
          <p:nvPr/>
        </p:nvSpPr>
        <p:spPr>
          <a:xfrm>
            <a:off x="1569242" y="1040219"/>
            <a:ext cx="905351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Consumo nei vari anni</a:t>
            </a:r>
          </a:p>
        </p:txBody>
      </p:sp>
    </p:spTree>
    <p:extLst>
      <p:ext uri="{BB962C8B-B14F-4D97-AF65-F5344CB8AC3E}">
        <p14:creationId xmlns:p14="http://schemas.microsoft.com/office/powerpoint/2010/main" val="1692300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242" y="152400"/>
            <a:ext cx="9053513" cy="923330"/>
          </a:xfrm>
        </p:spPr>
        <p:txBody>
          <a:bodyPr/>
          <a:lstStyle/>
          <a:p>
            <a:pPr algn="ctr"/>
            <a:r>
              <a:rPr lang="it-IT" u="sng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Combustibili fossili</a:t>
            </a:r>
          </a:p>
        </p:txBody>
      </p:sp>
      <p:sp>
        <p:nvSpPr>
          <p:cNvPr id="7" name="Titolo 3">
            <a:extLst>
              <a:ext uri="{FF2B5EF4-FFF2-40B4-BE49-F238E27FC236}">
                <a16:creationId xmlns:a16="http://schemas.microsoft.com/office/drawing/2014/main" id="{737CBD68-1891-D8B3-77F6-2512EBF5372B}"/>
              </a:ext>
            </a:extLst>
          </p:cNvPr>
          <p:cNvSpPr txBox="1">
            <a:spLocks/>
          </p:cNvSpPr>
          <p:nvPr/>
        </p:nvSpPr>
        <p:spPr>
          <a:xfrm>
            <a:off x="1569242" y="1040219"/>
            <a:ext cx="905351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Consumo dei vari paesi nel 2019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BDCA997-24BC-EC53-CAAF-CF45CF6B0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96" y="1752600"/>
            <a:ext cx="8064403" cy="472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586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</TotalTime>
  <Words>282</Words>
  <Application>Microsoft Office PowerPoint</Application>
  <PresentationFormat>Widescreen</PresentationFormat>
  <Paragraphs>56</Paragraphs>
  <Slides>29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6" baseType="lpstr">
      <vt:lpstr>Aldhabi</vt:lpstr>
      <vt:lpstr>Arial</vt:lpstr>
      <vt:lpstr>Courier New</vt:lpstr>
      <vt:lpstr>Javanese Text</vt:lpstr>
      <vt:lpstr>Times New Roman</vt:lpstr>
      <vt:lpstr>Tw Cen MT</vt:lpstr>
      <vt:lpstr>Circuito</vt:lpstr>
      <vt:lpstr>L’ENERGIA</vt:lpstr>
      <vt:lpstr>Quanto consumiamo?</vt:lpstr>
      <vt:lpstr>Vediamo poco dai dati…</vt:lpstr>
      <vt:lpstr>Vediamo poco dai dati…</vt:lpstr>
      <vt:lpstr>Quanto abbiamo consumato nel 2019?</vt:lpstr>
      <vt:lpstr>Ma quale paese consuma di più a persona?</vt:lpstr>
      <vt:lpstr>Da dove proviene l’energia prodotta?</vt:lpstr>
      <vt:lpstr>Combustibili fossili</vt:lpstr>
      <vt:lpstr>Combustibili fossili</vt:lpstr>
      <vt:lpstr>Fonti a basse emissioni di carbonio</vt:lpstr>
      <vt:lpstr>Fonti a basse emissioni di carbonio</vt:lpstr>
      <vt:lpstr>Fonti a basse emissioni di carbonio</vt:lpstr>
      <vt:lpstr>Fonti a basse emissioni di carbonio</vt:lpstr>
      <vt:lpstr>Mix-Energetico</vt:lpstr>
      <vt:lpstr>Mix-Energetico</vt:lpstr>
      <vt:lpstr>Produzione di elettricità</vt:lpstr>
      <vt:lpstr>Quanto hanno prodotto i continenti?</vt:lpstr>
      <vt:lpstr>Quanto hanno prodotto i continenti?</vt:lpstr>
      <vt:lpstr>Produzione di elettricità pro capite</vt:lpstr>
      <vt:lpstr>Quanto hanno prodotto i continenti?</vt:lpstr>
      <vt:lpstr>Quanto hanno prodotto i continenti?</vt:lpstr>
      <vt:lpstr>Emissioni di CO2</vt:lpstr>
      <vt:lpstr>Quanto CO2 hanno emesso i continenti?</vt:lpstr>
      <vt:lpstr>Quanto CO2 hanno emesso i continenti?</vt:lpstr>
      <vt:lpstr>Quante persone hanno accesso alla corrente elettrica al mondo e quante, Invece, no?</vt:lpstr>
      <vt:lpstr>Stessa informazione, vari modi per rappresentarla</vt:lpstr>
      <vt:lpstr>Accesso alla corrente elettrica</vt:lpstr>
      <vt:lpstr>Come si è evoluto l’accesso alla  corrente elettrica nel corso degli anni?</vt:lpstr>
      <vt:lpstr>Pierluigi Arena 941874 Università degli studi di Milano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L’ENERGIA</dc:title>
  <dc:creator>Chiara Impellittiere</dc:creator>
  <cp:lastModifiedBy>Pierluigi Arena</cp:lastModifiedBy>
  <cp:revision>3</cp:revision>
  <dcterms:created xsi:type="dcterms:W3CDTF">2022-07-19T21:57:23Z</dcterms:created>
  <dcterms:modified xsi:type="dcterms:W3CDTF">2022-07-20T09:04:06Z</dcterms:modified>
</cp:coreProperties>
</file>